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F80D3-5C96-42B1-BBC8-5971F237268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0A3B6-A4A7-4605-AF69-0EA08909B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Domain 4 Champions</a:t>
            </a:r>
          </a:p>
          <a:p>
            <a:r>
              <a:rPr lang="en-US" dirty="0"/>
              <a:t>Ted Eschenbach, Ph.D., P.E., PEM, PMP</a:t>
            </a:r>
          </a:p>
          <a:p>
            <a:r>
              <a:rPr lang="en-US" dirty="0"/>
              <a:t>Donald Kennedy, Ph.D., </a:t>
            </a:r>
            <a:r>
              <a:rPr lang="en-US" dirty="0" err="1"/>
              <a:t>P.Eng</a:t>
            </a:r>
            <a:r>
              <a:rPr lang="en-US" dirty="0"/>
              <a:t>., PEM</a:t>
            </a:r>
          </a:p>
          <a:p>
            <a:endParaRPr lang="en-US" dirty="0"/>
          </a:p>
          <a:p>
            <a:r>
              <a:rPr lang="en-US" dirty="0"/>
              <a:t>Slides compiled by</a:t>
            </a:r>
          </a:p>
          <a:p>
            <a:r>
              <a:rPr lang="en-US" dirty="0"/>
              <a:t>Patrick Kush, MEM, MBA, AEM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F8B7F-9365-4EEB-B251-39B79FF3CD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611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Definitions (Key Words and Concepts)</a:t>
            </a:r>
          </a:p>
          <a:p>
            <a:pPr lvl="0"/>
            <a:r>
              <a:rPr lang="en-US" dirty="0"/>
              <a:t>Accrual: Future payment or receipt entered into the books as an allowance to reflect its present value</a:t>
            </a:r>
          </a:p>
          <a:p>
            <a:pPr lvl="0"/>
            <a:r>
              <a:rPr lang="en-US" dirty="0"/>
              <a:t>Assets: Items owned by the enterprise</a:t>
            </a:r>
          </a:p>
          <a:p>
            <a:pPr lvl="0"/>
            <a:r>
              <a:rPr lang="en-US" dirty="0"/>
              <a:t>Balance Sheet: Financial statement that provides a snapshot of the total accounts for assets, liabilities and equity</a:t>
            </a:r>
          </a:p>
          <a:p>
            <a:pPr lvl="0"/>
            <a:r>
              <a:rPr lang="en-US" dirty="0"/>
              <a:t>Credit: One of the columns used in double-entry accounting to show decreases in expenses and assets and increases in liabilities, income and equity</a:t>
            </a:r>
          </a:p>
          <a:p>
            <a:pPr lvl="0"/>
            <a:r>
              <a:rPr lang="en-US" dirty="0"/>
              <a:t>Debit: One of the columns used in double-entry to show increases in expenses and assets and decreases in liabilities, income and equity</a:t>
            </a:r>
          </a:p>
          <a:p>
            <a:pPr lvl="0"/>
            <a:r>
              <a:rPr lang="en-US" dirty="0"/>
              <a:t>Double Entry: The system of accounting whereby all the transactions consist of entries in two columns that have offsetting values</a:t>
            </a:r>
          </a:p>
          <a:p>
            <a:pPr lvl="0"/>
            <a:r>
              <a:rPr lang="en-US" dirty="0"/>
              <a:t>Equity: The owner’s value of an organization, determined from subtracting total liabilities from assets</a:t>
            </a:r>
          </a:p>
          <a:p>
            <a:pPr lvl="0"/>
            <a:r>
              <a:rPr lang="en-US" dirty="0"/>
              <a:t>Expenses: Moneys paid by the organization for the operation of the business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F8B7F-9365-4EEB-B251-39B79FF3CD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19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Definitions (Key Words and Concepts)</a:t>
            </a:r>
          </a:p>
          <a:p>
            <a:r>
              <a:rPr lang="en-US" dirty="0"/>
              <a:t>Fixed Costs: Also called overheads, expenses that are not impacted by a small change in sales, such as property rentals</a:t>
            </a:r>
          </a:p>
          <a:p>
            <a:pPr lvl="0"/>
            <a:r>
              <a:rPr lang="en-US" dirty="0"/>
              <a:t>Income Statement: Financial statement that provides information on the profitability of an enterprise over a specific period of time</a:t>
            </a:r>
          </a:p>
          <a:p>
            <a:pPr lvl="0"/>
            <a:r>
              <a:rPr lang="en-US" dirty="0"/>
              <a:t>Liabilities: Debts and other payments owed by an enterprise that will be repaid in the future</a:t>
            </a:r>
          </a:p>
          <a:p>
            <a:pPr lvl="0"/>
            <a:r>
              <a:rPr lang="en-US" dirty="0"/>
              <a:t>Margin: The difference between the selling price and cost of production</a:t>
            </a:r>
          </a:p>
          <a:p>
            <a:pPr lvl="0"/>
            <a:r>
              <a:rPr lang="en-US" dirty="0"/>
              <a:t>Ratio Analysis: Calculations based on the financial statements that provide bases for improved comparisons between different organizations or time periods</a:t>
            </a:r>
          </a:p>
          <a:p>
            <a:pPr lvl="0"/>
            <a:r>
              <a:rPr lang="en-US" dirty="0"/>
              <a:t>Revenue: Money generated through the sales of products and services</a:t>
            </a:r>
          </a:p>
          <a:p>
            <a:pPr lvl="0"/>
            <a:r>
              <a:rPr lang="en-US" dirty="0"/>
              <a:t>Variable Cost: Also called direct costs, expenses that result from the incremental increases in sales, such as raw materials for components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F8B7F-9365-4EEB-B251-39B79FF3CD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113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F8B7F-9365-4EEB-B251-39B79FF3CD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7775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F8B7F-9365-4EEB-B251-39B79FF3CD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748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Contribution margin is the difference between the selling price and the direct cost of a unit</a:t>
            </a:r>
          </a:p>
          <a:p>
            <a:pPr lvl="1"/>
            <a:r>
              <a:rPr lang="en-US" dirty="0"/>
              <a:t>The aim of the operations management of a business is to grow the sales of enough units so that the total contribution margin is greater than the fixed costs of running the business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F8B7F-9365-4EEB-B251-39B79FF3CD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Berlin Sans FB Dem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532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Andalus" pitchFamily="18" charset="-78"/>
                <a:cs typeface="Andalus" pitchFamily="18" charset="-78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83BBA-D526-4996-BBE5-157DBDEA6A6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107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003B44-67DE-4390-9954-A06D6B260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829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E2CF6F-BD1B-44A8-BDA0-A0DCBE8F1DE9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299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C4747F-91A8-49BE-A028-6D07C2D4E140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323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B0FC6D-6F02-4924-A9AD-7944EA4B6A1E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34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/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9"/>
          <a:stretch/>
        </p:blipFill>
        <p:spPr bwMode="auto">
          <a:xfrm>
            <a:off x="0" y="1201478"/>
            <a:ext cx="9144000" cy="565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81000"/>
            <a:ext cx="7086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7289"/>
            <a:ext cx="252888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5" name="Picture 1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993" y="6512252"/>
            <a:ext cx="19145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294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ndalus" pitchFamily="18" charset="-78"/>
                <a:cs typeface="Andalus" pitchFamily="18" charset="-78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003B44-67DE-4390-9954-A06D6B260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315200" y="76200"/>
            <a:ext cx="1824318" cy="1655022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 bwMode="auto">
          <a:xfrm>
            <a:off x="0" y="0"/>
            <a:ext cx="7620000" cy="304800"/>
          </a:xfrm>
          <a:prstGeom prst="rect">
            <a:avLst/>
          </a:prstGeom>
          <a:solidFill>
            <a:srgbClr val="00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pitchFamily="34"/>
              <a:cs typeface="Genev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219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Berlin Sans FB Dem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Bree Serif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Bree Serif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Bree Serif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Bree Serif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Bree Serif" pitchFamily="50" charset="0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2DE49-A3B5-48E8-9DE1-1E578623E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Financial Resource Management</a:t>
            </a:r>
            <a:br>
              <a:rPr lang="en-US" dirty="0"/>
            </a:br>
            <a:r>
              <a:rPr lang="en-US" dirty="0"/>
              <a:t>Domain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CE641-A3D3-41B0-9119-1FE322FC54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Domain 4 Champions</a:t>
            </a:r>
          </a:p>
          <a:p>
            <a:r>
              <a:rPr lang="en-US" sz="1800" dirty="0"/>
              <a:t>Ted Eschenbach, Ph.D., P.E., PEM, PMP</a:t>
            </a:r>
          </a:p>
          <a:p>
            <a:r>
              <a:rPr lang="en-US" sz="1800" dirty="0"/>
              <a:t>Donald Kennedy, Ph.D., </a:t>
            </a:r>
            <a:r>
              <a:rPr lang="en-US" sz="1800" dirty="0" err="1"/>
              <a:t>P.Eng</a:t>
            </a:r>
            <a:r>
              <a:rPr lang="en-US" sz="1800" dirty="0"/>
              <a:t>., PEM</a:t>
            </a:r>
          </a:p>
          <a:p>
            <a:endParaRPr lang="en-US" sz="1800" dirty="0"/>
          </a:p>
          <a:p>
            <a:r>
              <a:rPr lang="en-US" sz="1800" dirty="0"/>
              <a:t>Slides compiled by</a:t>
            </a:r>
          </a:p>
          <a:p>
            <a:r>
              <a:rPr lang="en-US" sz="1800" dirty="0"/>
              <a:t>Patrick Kush, MEM, MBA</a:t>
            </a:r>
          </a:p>
        </p:txBody>
      </p:sp>
    </p:spTree>
    <p:extLst>
      <p:ext uri="{BB962C8B-B14F-4D97-AF65-F5344CB8AC3E}">
        <p14:creationId xmlns:p14="http://schemas.microsoft.com/office/powerpoint/2010/main" val="17437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and Variable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Contribution margin is the difference between the selling price and the direct cost of a unit</a:t>
            </a:r>
          </a:p>
          <a:p>
            <a:r>
              <a:rPr lang="en-US" sz="3200" dirty="0"/>
              <a:t>Cash break-even: the point where the contribution margin is sufficient to cover the cash outflow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83BBA-D526-4996-BBE5-157DBDEA6A6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883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Key words and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Accrual</a:t>
            </a:r>
          </a:p>
          <a:p>
            <a:r>
              <a:rPr lang="en-US" dirty="0"/>
              <a:t>Assets</a:t>
            </a:r>
          </a:p>
          <a:p>
            <a:r>
              <a:rPr lang="en-US" dirty="0"/>
              <a:t>Balance Sheet</a:t>
            </a:r>
          </a:p>
          <a:p>
            <a:r>
              <a:rPr lang="en-US" dirty="0"/>
              <a:t>Credit</a:t>
            </a:r>
          </a:p>
          <a:p>
            <a:r>
              <a:rPr lang="en-US" dirty="0"/>
              <a:t>Debit</a:t>
            </a:r>
          </a:p>
          <a:p>
            <a:r>
              <a:rPr lang="en-US" dirty="0"/>
              <a:t>Double entry</a:t>
            </a:r>
          </a:p>
          <a:p>
            <a:r>
              <a:rPr lang="en-US" dirty="0"/>
              <a:t>Equity</a:t>
            </a:r>
          </a:p>
          <a:p>
            <a:r>
              <a:rPr lang="en-US" dirty="0"/>
              <a:t>Expenses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003B44-67DE-4390-9954-A06D6B260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148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 and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costs</a:t>
            </a:r>
          </a:p>
          <a:p>
            <a:r>
              <a:rPr lang="en-US" dirty="0"/>
              <a:t>Income statement</a:t>
            </a:r>
          </a:p>
          <a:p>
            <a:r>
              <a:rPr lang="en-US" dirty="0"/>
              <a:t>Liabilities</a:t>
            </a:r>
          </a:p>
          <a:p>
            <a:r>
              <a:rPr lang="en-US" dirty="0"/>
              <a:t>Margin</a:t>
            </a:r>
          </a:p>
          <a:p>
            <a:r>
              <a:rPr lang="en-US" dirty="0"/>
              <a:t>Ratio analysis</a:t>
            </a:r>
          </a:p>
          <a:p>
            <a:r>
              <a:rPr lang="en-US" dirty="0"/>
              <a:t>Revenue</a:t>
            </a:r>
          </a:p>
          <a:p>
            <a:r>
              <a:rPr lang="en-US" dirty="0"/>
              <a:t>Variable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83BBA-D526-4996-BBE5-157DBDEA6A6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400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GAAP</a:t>
            </a:r>
          </a:p>
          <a:p>
            <a:pPr lvl="1"/>
            <a:r>
              <a:rPr lang="en-US" dirty="0"/>
              <a:t>General Accepted Accounting Practices</a:t>
            </a:r>
          </a:p>
          <a:p>
            <a:pPr lvl="1"/>
            <a:r>
              <a:rPr lang="en-US" dirty="0"/>
              <a:t>Rules based</a:t>
            </a:r>
          </a:p>
          <a:p>
            <a:r>
              <a:rPr lang="en-US" dirty="0"/>
              <a:t>IFRS</a:t>
            </a:r>
          </a:p>
          <a:p>
            <a:pPr lvl="1"/>
            <a:r>
              <a:rPr lang="en-US" dirty="0"/>
              <a:t>International Financial Reporting Standards</a:t>
            </a:r>
          </a:p>
          <a:p>
            <a:pPr lvl="1"/>
            <a:r>
              <a:rPr lang="en-US" dirty="0"/>
              <a:t>Principles 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83BBA-D526-4996-BBE5-157DBDEA6A6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551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Sarbanes- Oxley Act (2002)</a:t>
            </a:r>
          </a:p>
          <a:p>
            <a:pPr lvl="1"/>
            <a:r>
              <a:rPr lang="en-US" dirty="0"/>
              <a:t>Aimed at rebuilding public confidence in securities market</a:t>
            </a:r>
          </a:p>
          <a:p>
            <a:pPr lvl="1"/>
            <a:r>
              <a:rPr lang="en-US" dirty="0"/>
              <a:t>Regulations focused on:</a:t>
            </a:r>
          </a:p>
          <a:p>
            <a:pPr lvl="2"/>
            <a:r>
              <a:rPr lang="en-US" dirty="0"/>
              <a:t>Rigorous methods for ensuring independent auditing</a:t>
            </a:r>
          </a:p>
          <a:p>
            <a:pPr lvl="2"/>
            <a:r>
              <a:rPr lang="en-US" dirty="0"/>
              <a:t>Increased accountability</a:t>
            </a:r>
          </a:p>
          <a:p>
            <a:pPr lvl="2"/>
            <a:r>
              <a:rPr lang="en-US" dirty="0"/>
              <a:t>Greater transparency</a:t>
            </a:r>
          </a:p>
          <a:p>
            <a:pPr lvl="2"/>
            <a:r>
              <a:rPr lang="en-US" dirty="0"/>
              <a:t>Reducing variance in accounting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83BBA-D526-4996-BBE5-157DBDEA6A6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119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Bookkeeping Principles</a:t>
            </a:r>
          </a:p>
          <a:p>
            <a:pPr lvl="1"/>
            <a:r>
              <a:rPr lang="en-US" dirty="0"/>
              <a:t>Journal</a:t>
            </a:r>
          </a:p>
          <a:p>
            <a:pPr lvl="2"/>
            <a:r>
              <a:rPr lang="en-US" dirty="0"/>
              <a:t>Kept in chronological order</a:t>
            </a:r>
          </a:p>
          <a:p>
            <a:pPr lvl="2"/>
            <a:r>
              <a:rPr lang="en-US" dirty="0"/>
              <a:t>Transactions in a ‘to-from’ format</a:t>
            </a:r>
          </a:p>
          <a:p>
            <a:pPr lvl="2"/>
            <a:r>
              <a:rPr lang="en-US" dirty="0"/>
              <a:t>Detailed journal entries are transferred to a ledger</a:t>
            </a:r>
          </a:p>
          <a:p>
            <a:pPr lvl="1"/>
            <a:r>
              <a:rPr lang="en-US" dirty="0"/>
              <a:t>5 basic types of accounts</a:t>
            </a:r>
          </a:p>
          <a:p>
            <a:pPr lvl="2"/>
            <a:r>
              <a:rPr lang="en-US" dirty="0"/>
              <a:t>Assets, liabilities, revenue, expenses and equity</a:t>
            </a:r>
          </a:p>
          <a:p>
            <a:pPr lvl="1"/>
            <a:r>
              <a:rPr lang="en-US" dirty="0"/>
              <a:t>Standard practices</a:t>
            </a:r>
          </a:p>
          <a:p>
            <a:pPr lvl="2"/>
            <a:r>
              <a:rPr lang="en-US" dirty="0"/>
              <a:t>Double entry accounting system</a:t>
            </a:r>
          </a:p>
          <a:p>
            <a:pPr lvl="3"/>
            <a:r>
              <a:rPr lang="en-US" dirty="0"/>
              <a:t>Debit and credit columns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83BBA-D526-4996-BBE5-157DBDEA6A6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73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Double-Entry Accounting Principle</a:t>
            </a:r>
          </a:p>
          <a:p>
            <a:r>
              <a:rPr lang="en-US" dirty="0"/>
              <a:t>Figure 4-1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83BBA-D526-4996-BBE5-157DBDEA6A6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02043" y="2773442"/>
          <a:ext cx="7339914" cy="318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6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22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Account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2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2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2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2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2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54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Accrual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Expenses or revenues</a:t>
            </a:r>
          </a:p>
          <a:p>
            <a:pPr lvl="1"/>
            <a:r>
              <a:rPr lang="en-US" sz="2800" dirty="0"/>
              <a:t>Leveled off through posting through appropriate asset or liability “holding accounts”</a:t>
            </a:r>
          </a:p>
          <a:p>
            <a:pPr lvl="2"/>
            <a:r>
              <a:rPr lang="en-US" sz="2400" dirty="0"/>
              <a:t>Examples</a:t>
            </a:r>
          </a:p>
          <a:p>
            <a:pPr lvl="3"/>
            <a:r>
              <a:rPr lang="en-US" sz="2000" dirty="0"/>
              <a:t>Prepaid expenses</a:t>
            </a:r>
          </a:p>
          <a:p>
            <a:pPr lvl="3"/>
            <a:r>
              <a:rPr lang="en-US" sz="2000" dirty="0"/>
              <a:t>WIP (Work In Progress)</a:t>
            </a:r>
          </a:p>
          <a:p>
            <a:pPr lvl="1"/>
            <a:r>
              <a:rPr lang="en-US" sz="2800" dirty="0"/>
              <a:t>Replacement costs spread over the expected life is </a:t>
            </a:r>
            <a:r>
              <a:rPr lang="en-US" sz="2800" i="1" dirty="0"/>
              <a:t>depreciation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83BBA-D526-4996-BBE5-157DBDEA6A6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810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and Variable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1958"/>
            <a:ext cx="7772400" cy="4800600"/>
          </a:xfrm>
        </p:spPr>
        <p:txBody>
          <a:bodyPr/>
          <a:lstStyle/>
          <a:p>
            <a:pPr lvl="0"/>
            <a:r>
              <a:rPr lang="en-US" sz="3200" dirty="0"/>
              <a:t>Fixed cost: overhead cost (example SG&amp;A, selling, general, and administrative expenses)</a:t>
            </a:r>
          </a:p>
          <a:p>
            <a:pPr lvl="1"/>
            <a:r>
              <a:rPr lang="en-US" sz="2800" dirty="0"/>
              <a:t>Tracked at the enterprise level</a:t>
            </a:r>
          </a:p>
          <a:p>
            <a:pPr lvl="0"/>
            <a:r>
              <a:rPr lang="en-US" sz="3200" dirty="0"/>
              <a:t>Variable cost: direct cost (COGS, cost of goods sold)</a:t>
            </a:r>
          </a:p>
          <a:p>
            <a:pPr lvl="1"/>
            <a:r>
              <a:rPr lang="en-US" sz="2800" dirty="0"/>
              <a:t>Tracked at the product level</a:t>
            </a:r>
          </a:p>
          <a:p>
            <a:pPr lvl="0"/>
            <a:r>
              <a:rPr lang="en-US" sz="3200" dirty="0"/>
              <a:t>Margin is the desired result of separating the fixed and variable cost of a unit sold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83BBA-D526-4996-BBE5-157DBDEA6A6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601415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34"/>
            <a:cs typeface="Geneva" pitchFamily="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34"/>
            <a:cs typeface="Geneva" pitchFamily="34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hina presentation" id="{266E5E88-C35A-4DDB-B507-33C7E91A0A70}" vid="{19C33999-C7C1-4A3D-88CB-ECD4248B63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714</Words>
  <Application>Microsoft Office PowerPoint</Application>
  <PresentationFormat>On-screen Show (4:3)</PresentationFormat>
  <Paragraphs>127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Andalus</vt:lpstr>
      <vt:lpstr>Arial</vt:lpstr>
      <vt:lpstr>Berlin Sans FB Demi</vt:lpstr>
      <vt:lpstr>Bree Serif</vt:lpstr>
      <vt:lpstr>Calibri</vt:lpstr>
      <vt:lpstr>Geneva</vt:lpstr>
      <vt:lpstr>Blank Presentation</vt:lpstr>
      <vt:lpstr>Financial Resource Management Domain 4</vt:lpstr>
      <vt:lpstr>Key words and concepts</vt:lpstr>
      <vt:lpstr>Key words and concepts</vt:lpstr>
      <vt:lpstr>Accounting</vt:lpstr>
      <vt:lpstr>Accounting</vt:lpstr>
      <vt:lpstr>Accounting</vt:lpstr>
      <vt:lpstr>Accounting</vt:lpstr>
      <vt:lpstr>Accrual Accounting</vt:lpstr>
      <vt:lpstr>Fixed and Variable Expenses</vt:lpstr>
      <vt:lpstr>Fixed and Variable Expenses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Resource Management Domain 4</dc:title>
  <dc:creator>Paul Kauffmann</dc:creator>
  <cp:lastModifiedBy>Paul Kauffmann</cp:lastModifiedBy>
  <cp:revision>1</cp:revision>
  <dcterms:created xsi:type="dcterms:W3CDTF">2018-09-24T13:28:09Z</dcterms:created>
  <dcterms:modified xsi:type="dcterms:W3CDTF">2018-09-24T13:29:20Z</dcterms:modified>
</cp:coreProperties>
</file>